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8" r:id="rId2"/>
    <p:sldId id="310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309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5" autoAdjust="0"/>
    <p:restoredTop sz="94660"/>
  </p:normalViewPr>
  <p:slideViewPr>
    <p:cSldViewPr>
      <p:cViewPr>
        <p:scale>
          <a:sx n="90" d="100"/>
          <a:sy n="90" d="100"/>
        </p:scale>
        <p:origin x="-141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698A4-CC3A-4B82-A36D-A634BBCE85A3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34E6-1AFE-4E7F-ACEC-14E9BD8671C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0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16.11.2018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2880320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tr-TR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Mitoz Bölünme</a:t>
            </a:r>
          </a:p>
          <a:p>
            <a:pPr marL="0" indent="0" algn="ctr">
              <a:buNone/>
            </a:pPr>
            <a:r>
              <a:rPr lang="tr-TR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Sınıf</a:t>
            </a:r>
            <a:endParaRPr lang="tr-TR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C:\Users\sr\Desktop\eokultv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212976"/>
            <a:ext cx="4176464" cy="3257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7071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548680"/>
            <a:ext cx="8568952" cy="5544616"/>
          </a:xfrm>
        </p:spPr>
        <p:txBody>
          <a:bodyPr/>
          <a:lstStyle/>
          <a:p>
            <a:endParaRPr lang="tr-TR" dirty="0" smtClean="0"/>
          </a:p>
          <a:p>
            <a:endParaRPr lang="tr-TR" dirty="0"/>
          </a:p>
          <a:p>
            <a:r>
              <a:rPr lang="tr-TR" b="1" dirty="0" smtClean="0">
                <a:solidFill>
                  <a:schemeClr val="accent1"/>
                </a:solidFill>
              </a:rPr>
              <a:t>Mitozla oluşan hücreler daha sonra tekrar mitoz geçirebilir.</a:t>
            </a:r>
          </a:p>
          <a:p>
            <a:endParaRPr lang="tr-TR" dirty="0" smtClean="0"/>
          </a:p>
          <a:p>
            <a:r>
              <a:rPr lang="tr-TR" b="1" dirty="0" smtClean="0">
                <a:solidFill>
                  <a:schemeClr val="accent6">
                    <a:lumMod val="50000"/>
                  </a:schemeClr>
                </a:solidFill>
              </a:rPr>
              <a:t>Bütün canlılarda görülür.</a:t>
            </a:r>
          </a:p>
          <a:p>
            <a:endParaRPr lang="tr-TR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tr-TR" b="1" dirty="0" smtClean="0">
                <a:solidFill>
                  <a:schemeClr val="accent4">
                    <a:lumMod val="75000"/>
                  </a:schemeClr>
                </a:solidFill>
              </a:rPr>
              <a:t>Yaşam boyu devam eder.</a:t>
            </a:r>
          </a:p>
          <a:p>
            <a:pPr marL="0" indent="0">
              <a:buNone/>
            </a:pPr>
            <a:endParaRPr lang="tr-TR" dirty="0"/>
          </a:p>
        </p:txBody>
      </p:sp>
      <p:pic>
        <p:nvPicPr>
          <p:cNvPr id="4" name="Picture 4" descr="C:\Users\sr\Desktop\eokultv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714929"/>
            <a:ext cx="2592288" cy="20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63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4096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Tüm Hücreler Mitoz Geçirir Mi?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052736"/>
            <a:ext cx="8784976" cy="5616624"/>
          </a:xfrm>
        </p:spPr>
        <p:txBody>
          <a:bodyPr>
            <a:normAutofit fontScale="92500" lnSpcReduction="20000"/>
          </a:bodyPr>
          <a:lstStyle/>
          <a:p>
            <a:r>
              <a:rPr lang="tr-TR" b="1" dirty="0"/>
              <a:t>Vücudumuzda bulunan bazı hücrelerin bölünme özelliği yoktur. Bunlar </a:t>
            </a:r>
            <a:r>
              <a:rPr lang="tr-TR" b="1" dirty="0">
                <a:solidFill>
                  <a:srgbClr val="FF0000"/>
                </a:solidFill>
              </a:rPr>
              <a:t>sinir, kas, alyuvar ve </a:t>
            </a:r>
            <a:r>
              <a:rPr lang="tr-TR" b="1" dirty="0" smtClean="0">
                <a:solidFill>
                  <a:srgbClr val="FF0000"/>
                </a:solidFill>
              </a:rPr>
              <a:t>üreme(eşey</a:t>
            </a:r>
            <a:r>
              <a:rPr lang="tr-TR" b="1" dirty="0">
                <a:solidFill>
                  <a:srgbClr val="FF0000"/>
                </a:solidFill>
              </a:rPr>
              <a:t>)</a:t>
            </a:r>
            <a:r>
              <a:rPr lang="tr-TR" b="1" dirty="0"/>
              <a:t> </a:t>
            </a:r>
            <a:r>
              <a:rPr lang="tr-TR" b="1" dirty="0" smtClean="0"/>
              <a:t>hücreleridir.</a:t>
            </a:r>
          </a:p>
          <a:p>
            <a:r>
              <a:rPr lang="tr-TR" b="1" dirty="0" smtClean="0">
                <a:ea typeface="Calibri"/>
                <a:cs typeface="Times New Roman"/>
              </a:rPr>
              <a:t>Alyuvar </a:t>
            </a:r>
            <a:r>
              <a:rPr lang="tr-TR" b="1" dirty="0">
                <a:ea typeface="Calibri"/>
                <a:cs typeface="Times New Roman"/>
              </a:rPr>
              <a:t>hücreleri </a:t>
            </a:r>
            <a:r>
              <a:rPr lang="tr-TR" b="1" u="sng" dirty="0">
                <a:solidFill>
                  <a:schemeClr val="tx2"/>
                </a:solidFill>
                <a:ea typeface="Calibri"/>
                <a:cs typeface="Times New Roman"/>
              </a:rPr>
              <a:t>çekirdeksizdir</a:t>
            </a:r>
            <a:r>
              <a:rPr lang="tr-TR" b="1" dirty="0">
                <a:ea typeface="Calibri"/>
                <a:cs typeface="Times New Roman"/>
              </a:rPr>
              <a:t>. Bu hücreler bölünemez ve bir süre sonra ölür. </a:t>
            </a:r>
            <a:endParaRPr lang="tr-TR" b="1" dirty="0" smtClean="0">
              <a:ea typeface="Calibri"/>
              <a:cs typeface="Times New Roman"/>
            </a:endParaRPr>
          </a:p>
          <a:p>
            <a:r>
              <a:rPr lang="tr-TR" b="1" dirty="0" smtClean="0">
                <a:ea typeface="Calibri"/>
                <a:cs typeface="Times New Roman"/>
              </a:rPr>
              <a:t>Sinir </a:t>
            </a:r>
            <a:r>
              <a:rPr lang="tr-TR" b="1" dirty="0">
                <a:ea typeface="Calibri"/>
                <a:cs typeface="Times New Roman"/>
              </a:rPr>
              <a:t>ve kas hücreleri ise hiç bölünmezler. </a:t>
            </a:r>
            <a:endParaRPr lang="tr-TR" b="1" dirty="0" smtClean="0">
              <a:ea typeface="Calibri"/>
              <a:cs typeface="Times New Roman"/>
            </a:endParaRPr>
          </a:p>
          <a:p>
            <a:r>
              <a:rPr lang="tr-TR" b="1" dirty="0" smtClean="0">
                <a:ea typeface="Calibri"/>
                <a:cs typeface="Times New Roman"/>
              </a:rPr>
              <a:t>Karaciğer </a:t>
            </a:r>
            <a:r>
              <a:rPr lang="tr-TR" b="1" dirty="0">
                <a:ea typeface="Calibri"/>
                <a:cs typeface="Times New Roman"/>
              </a:rPr>
              <a:t>hücreleri gibi bazı hücreler ise normalde bölünmez fakat yaralanma veya hücre ölümü gibi olaylar sonucu kaybedilen hücrelerin yenilenmesi amacıyla bölünürler. </a:t>
            </a:r>
            <a:endParaRPr lang="tr-TR" b="1" dirty="0" smtClean="0">
              <a:ea typeface="Calibri"/>
              <a:cs typeface="Times New Roman"/>
            </a:endParaRPr>
          </a:p>
          <a:p>
            <a:r>
              <a:rPr lang="tr-TR" b="1" dirty="0" smtClean="0">
                <a:ea typeface="Calibri"/>
                <a:cs typeface="Times New Roman"/>
              </a:rPr>
              <a:t>Bazı </a:t>
            </a:r>
            <a:r>
              <a:rPr lang="tr-TR" b="1" dirty="0">
                <a:ea typeface="Calibri"/>
                <a:cs typeface="Times New Roman"/>
              </a:rPr>
              <a:t>hücrelerde ise bölünme çok hızlı ve sürekli olur. Örneğin kemik iliği ve embriyo hücreleri sürekli ve hızlı bölünür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755727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25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2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425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8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/>
                </a:solidFill>
              </a:rPr>
              <a:t>Hücre Neden Bölünür?</a:t>
            </a:r>
            <a:endParaRPr lang="tr-TR" b="1" dirty="0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Hücrelerin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stoplazma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miktarı zamanla artar ve hücrenin </a:t>
            </a:r>
            <a:r>
              <a:rPr lang="tr-TR" b="1" u="sng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hacmi büyür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. Yalnız hücre zarındaki büyüme </a:t>
            </a:r>
            <a:r>
              <a:rPr lang="tr-TR" b="1" dirty="0" err="1" smtClean="0">
                <a:solidFill>
                  <a:schemeClr val="accent2">
                    <a:lumMod val="50000"/>
                  </a:schemeClr>
                </a:solidFill>
              </a:rPr>
              <a:t>stoplazmanın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büyümesini bir aşamadan sonra dengeleyemez. Bu aşamada hücrenin yönetici molekülü olan </a:t>
            </a:r>
            <a:r>
              <a:rPr lang="tr-TR" b="1" dirty="0" smtClean="0">
                <a:solidFill>
                  <a:srgbClr val="00B050"/>
                </a:solidFill>
              </a:rPr>
              <a:t>DNA</a:t>
            </a:r>
            <a:r>
              <a:rPr lang="tr-TR" b="1" dirty="0" smtClean="0">
                <a:solidFill>
                  <a:schemeClr val="accent2">
                    <a:lumMod val="50000"/>
                  </a:schemeClr>
                </a:solidFill>
              </a:rPr>
              <a:t> hücreye bölünme emri verir ve hücre bölünür.</a:t>
            </a:r>
            <a:endParaRPr lang="tr-TR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Picture 4" descr="C:\Users\sr\Desktop\eokultv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44428"/>
            <a:ext cx="2592288" cy="20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650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Hücre Bölünmesi Ne İşe Yarar?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Hücre bölünmesi canlılarda üremeyi, büyümeyi, gelişmeyi ve hasar gören dokuların onarılmasını sağlar. </a:t>
            </a:r>
          </a:p>
          <a:p>
            <a:r>
              <a:rPr lang="tr-TR" b="1" dirty="0" smtClean="0">
                <a:solidFill>
                  <a:schemeClr val="accent2"/>
                </a:solidFill>
              </a:rPr>
              <a:t>Mitoz Bölünme </a:t>
            </a:r>
            <a:r>
              <a:rPr lang="tr-TR" b="1" dirty="0" smtClean="0">
                <a:solidFill>
                  <a:srgbClr val="0070C0"/>
                </a:solidFill>
              </a:rPr>
              <a:t>ve </a:t>
            </a:r>
            <a:r>
              <a:rPr lang="tr-TR" b="1" dirty="0" err="1" smtClean="0">
                <a:solidFill>
                  <a:schemeClr val="accent2"/>
                </a:solidFill>
              </a:rPr>
              <a:t>Mayoz</a:t>
            </a:r>
            <a:r>
              <a:rPr lang="tr-TR" b="1" dirty="0" smtClean="0">
                <a:solidFill>
                  <a:schemeClr val="accent2"/>
                </a:solidFill>
              </a:rPr>
              <a:t> Bölünme </a:t>
            </a:r>
            <a:r>
              <a:rPr lang="tr-TR" b="1" dirty="0" smtClean="0">
                <a:solidFill>
                  <a:srgbClr val="0070C0"/>
                </a:solidFill>
              </a:rPr>
              <a:t>olmak üzere iki çeşit hücre bölünmesi vardır.</a:t>
            </a:r>
          </a:p>
          <a:p>
            <a:r>
              <a:rPr lang="tr-TR" b="1" dirty="0" smtClean="0">
                <a:solidFill>
                  <a:srgbClr val="0070C0"/>
                </a:solidFill>
              </a:rPr>
              <a:t>Mitoz </a:t>
            </a:r>
            <a:r>
              <a:rPr lang="tr-TR" b="1" dirty="0" smtClean="0">
                <a:solidFill>
                  <a:srgbClr val="FF0000"/>
                </a:solidFill>
              </a:rPr>
              <a:t>vücut hücrelerinde</a:t>
            </a:r>
            <a:r>
              <a:rPr lang="tr-TR" b="1" dirty="0" smtClean="0">
                <a:solidFill>
                  <a:srgbClr val="0070C0"/>
                </a:solidFill>
              </a:rPr>
              <a:t>, </a:t>
            </a:r>
            <a:r>
              <a:rPr lang="tr-TR" b="1" dirty="0" err="1" smtClean="0">
                <a:solidFill>
                  <a:srgbClr val="0070C0"/>
                </a:solidFill>
              </a:rPr>
              <a:t>mayoz</a:t>
            </a:r>
            <a:r>
              <a:rPr lang="tr-TR" b="1" dirty="0" smtClean="0">
                <a:solidFill>
                  <a:srgbClr val="0070C0"/>
                </a:solidFill>
              </a:rPr>
              <a:t> ise </a:t>
            </a:r>
            <a:r>
              <a:rPr lang="tr-TR" b="1" dirty="0" smtClean="0">
                <a:solidFill>
                  <a:srgbClr val="FFC000"/>
                </a:solidFill>
              </a:rPr>
              <a:t>üreme ana hücrelerinde</a:t>
            </a:r>
            <a:r>
              <a:rPr lang="tr-TR" b="1" dirty="0" smtClean="0">
                <a:solidFill>
                  <a:srgbClr val="0070C0"/>
                </a:solidFill>
              </a:rPr>
              <a:t> görülür.</a:t>
            </a:r>
            <a:endParaRPr lang="tr-TR" b="1" dirty="0">
              <a:solidFill>
                <a:srgbClr val="0070C0"/>
              </a:solidFill>
            </a:endParaRPr>
          </a:p>
        </p:txBody>
      </p:sp>
      <p:pic>
        <p:nvPicPr>
          <p:cNvPr id="4" name="Picture 4" descr="C:\Users\sr\Desktop\eokultv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744428"/>
            <a:ext cx="2592288" cy="202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18977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Mitoz Bölünme 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Vücut hücrelerinde görülür.</a:t>
            </a:r>
          </a:p>
          <a:p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Tek hücreli canlılarda üremeyi, çok hücreli canlılarda büyümeyi ve doku onarımını sağlar.</a:t>
            </a:r>
          </a:p>
          <a:p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Mitoz hem haploit hem diploit hücrelerde gerçekleşebilir.</a:t>
            </a:r>
          </a:p>
          <a:p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2 yeni hücre oluşur. Oluşan hücreler ana hücrenin aynısıdır. (Sadece daha küçüktür)</a:t>
            </a:r>
          </a:p>
          <a:p>
            <a:r>
              <a:rPr lang="tr-T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Kromozom sayısı değişmez.</a:t>
            </a:r>
            <a:endParaRPr lang="tr-TR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4" name="Picture 4" descr="C:\Users\sr\Desktop\eokultv (1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82404"/>
            <a:ext cx="2376264" cy="1853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62988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6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B050"/>
                </a:solidFill>
              </a:rPr>
              <a:t>Mitozun Aşamaları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12291" name="Picture 3" descr="C:\Users\Mehmet\Desktop\Kalıtım\mitoz-280220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5646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Mehmet\Desktop\Kalıtım\mitoz-bolunme-evreleri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60"/>
            <a:ext cx="90043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r\Desktop\eokultv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4797152"/>
            <a:ext cx="2304256" cy="1797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0580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Mehmet\Desktop\Kalıtım\mitoz_bolunme_hangi_canlilarda_gorulu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-18296"/>
            <a:ext cx="6847556" cy="6847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sr\Desktop\eokultv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2473" y="188640"/>
            <a:ext cx="1985414" cy="1548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8577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rgbClr val="00B050"/>
                </a:solidFill>
              </a:rPr>
              <a:t>Bitki ve Hayvan Hücresinde </a:t>
            </a:r>
            <a:r>
              <a:rPr lang="tr-TR" b="1" dirty="0" smtClean="0">
                <a:solidFill>
                  <a:srgbClr val="00B050"/>
                </a:solidFill>
              </a:rPr>
              <a:t/>
            </a:r>
            <a:br>
              <a:rPr lang="tr-TR" b="1" dirty="0" smtClean="0">
                <a:solidFill>
                  <a:srgbClr val="00B050"/>
                </a:solidFill>
              </a:rPr>
            </a:br>
            <a:r>
              <a:rPr lang="tr-TR" b="1" dirty="0" smtClean="0">
                <a:solidFill>
                  <a:srgbClr val="00B050"/>
                </a:solidFill>
              </a:rPr>
              <a:t>Mitozun </a:t>
            </a:r>
            <a:r>
              <a:rPr lang="tr-TR" b="1" dirty="0" smtClean="0">
                <a:solidFill>
                  <a:srgbClr val="00B050"/>
                </a:solidFill>
              </a:rPr>
              <a:t>Farkı</a:t>
            </a:r>
            <a:endParaRPr lang="tr-TR" b="1" dirty="0">
              <a:solidFill>
                <a:srgbClr val="00B05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Hayvan hücresinde iğ ipliklerini </a:t>
            </a:r>
            <a:r>
              <a:rPr lang="tr-TR" sz="2400" b="1" dirty="0" err="1" smtClean="0">
                <a:solidFill>
                  <a:srgbClr val="FF0000"/>
                </a:solidFill>
              </a:rPr>
              <a:t>sentriyoller</a:t>
            </a:r>
            <a:r>
              <a:rPr lang="tr-TR" sz="2400" b="1" dirty="0" smtClean="0"/>
              <a:t> oluşturur. Bitki hücresinde </a:t>
            </a:r>
            <a:r>
              <a:rPr lang="tr-TR" sz="2400" b="1" dirty="0" err="1" smtClean="0"/>
              <a:t>sentriyol</a:t>
            </a:r>
            <a:r>
              <a:rPr lang="tr-TR" sz="2400" b="1" dirty="0" smtClean="0"/>
              <a:t> yoktur. İğ </a:t>
            </a:r>
            <a:r>
              <a:rPr lang="tr-TR" sz="2400" b="1" dirty="0" err="1" smtClean="0"/>
              <a:t>ipliklei</a:t>
            </a:r>
            <a:r>
              <a:rPr lang="tr-TR" sz="2400" b="1" dirty="0" smtClean="0"/>
              <a:t> </a:t>
            </a:r>
            <a:r>
              <a:rPr lang="tr-TR" sz="2400" b="1" dirty="0" err="1" smtClean="0">
                <a:solidFill>
                  <a:srgbClr val="FF0000"/>
                </a:solidFill>
              </a:rPr>
              <a:t>stolazma</a:t>
            </a:r>
            <a:r>
              <a:rPr lang="tr-TR" sz="2400" b="1" dirty="0" smtClean="0"/>
              <a:t> tarafından oluşturulur.</a:t>
            </a:r>
          </a:p>
          <a:p>
            <a:r>
              <a:rPr lang="tr-TR" sz="2400" b="1" dirty="0" smtClean="0"/>
              <a:t>Hayvan hücresinde </a:t>
            </a:r>
            <a:r>
              <a:rPr lang="tr-TR" sz="2400" b="1" dirty="0" err="1" smtClean="0"/>
              <a:t>stoplazma</a:t>
            </a:r>
            <a:r>
              <a:rPr lang="tr-TR" sz="2400" b="1" dirty="0" smtClean="0"/>
              <a:t> bölünmesi </a:t>
            </a:r>
            <a:r>
              <a:rPr lang="tr-TR" sz="2400" b="1" dirty="0" smtClean="0">
                <a:solidFill>
                  <a:srgbClr val="0070C0"/>
                </a:solidFill>
              </a:rPr>
              <a:t>boğumlanma</a:t>
            </a:r>
            <a:r>
              <a:rPr lang="tr-TR" sz="2400" b="1" dirty="0" smtClean="0"/>
              <a:t> ile, bitki hücresinde ise </a:t>
            </a:r>
            <a:r>
              <a:rPr lang="tr-TR" sz="2400" b="1" dirty="0" smtClean="0">
                <a:solidFill>
                  <a:srgbClr val="0070C0"/>
                </a:solidFill>
              </a:rPr>
              <a:t>ara plak (ara lamel) </a:t>
            </a:r>
            <a:r>
              <a:rPr lang="tr-TR" sz="2400" b="1" dirty="0" smtClean="0"/>
              <a:t>oluşumuyla gerçekleşir.</a:t>
            </a:r>
            <a:endParaRPr lang="tr-TR" sz="2400" b="1" dirty="0"/>
          </a:p>
        </p:txBody>
      </p:sp>
      <p:pic>
        <p:nvPicPr>
          <p:cNvPr id="15364" name="Picture 4" descr="C:\Users\Mehmet\Desktop\Kalıtım\sitoplazma-bolunmesi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429000"/>
            <a:ext cx="5832648" cy="318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3489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0070C0"/>
                </a:solidFill>
              </a:rPr>
              <a:t>Mitozun Özellikleri</a:t>
            </a:r>
            <a:endParaRPr lang="tr-TR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accent1">
                    <a:lumMod val="75000"/>
                  </a:schemeClr>
                </a:solidFill>
              </a:rPr>
              <a:t>Vücut hücrelerinde görülür</a:t>
            </a:r>
            <a:r>
              <a:rPr lang="tr-TR" dirty="0" smtClean="0"/>
              <a:t>.</a:t>
            </a:r>
          </a:p>
          <a:p>
            <a:r>
              <a:rPr lang="tr-TR" b="1" dirty="0" smtClean="0">
                <a:solidFill>
                  <a:schemeClr val="accent6">
                    <a:lumMod val="75000"/>
                  </a:schemeClr>
                </a:solidFill>
              </a:rPr>
              <a:t>Kromozom sayısı sabit kalır.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>
                <a:solidFill>
                  <a:srgbClr val="00B050"/>
                </a:solidFill>
              </a:rPr>
              <a:t>2 yeni hücre oluşur. Oluşan hücreler ana hücreyle aynı özellikleri taşır.</a:t>
            </a:r>
            <a:endParaRPr lang="tr-TR" b="1" dirty="0">
              <a:solidFill>
                <a:srgbClr val="00B050"/>
              </a:solidFill>
            </a:endParaRPr>
          </a:p>
        </p:txBody>
      </p:sp>
      <p:pic>
        <p:nvPicPr>
          <p:cNvPr id="16386" name="Picture 2" descr="C:\Users\Mehmet\Desktop\Kalıtım\cbe968cd253845fb89e79b2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644" y="2780928"/>
            <a:ext cx="4895850" cy="154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Mehmet\Desktop\Kalıtım\Chromosom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9355" y="1988840"/>
            <a:ext cx="3048000" cy="2097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727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/>
    </mc:Choice>
    <mc:Fallback>
      <p:transition spd="slow" advTm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42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238</Words>
  <Application>Microsoft Office PowerPoint</Application>
  <PresentationFormat>Ekran Gösterisi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PowerPoint Sunusu</vt:lpstr>
      <vt:lpstr>Hücre Neden Bölünür?</vt:lpstr>
      <vt:lpstr>Hücre Bölünmesi Ne İşe Yarar?</vt:lpstr>
      <vt:lpstr>Mitoz Bölünme </vt:lpstr>
      <vt:lpstr>Mitozun Aşamaları</vt:lpstr>
      <vt:lpstr>PowerPoint Sunusu</vt:lpstr>
      <vt:lpstr>PowerPoint Sunusu</vt:lpstr>
      <vt:lpstr>Bitki ve Hayvan Hücresinde  Mitozun Farkı</vt:lpstr>
      <vt:lpstr>Mitozun Özellikleri</vt:lpstr>
      <vt:lpstr>PowerPoint Sunusu</vt:lpstr>
      <vt:lpstr>Tüm Hücreler Mitoz Geçirir Mi?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 KARAGÜL</dc:creator>
  <cp:lastModifiedBy>sr</cp:lastModifiedBy>
  <cp:revision>25</cp:revision>
  <dcterms:created xsi:type="dcterms:W3CDTF">2015-09-14T12:41:00Z</dcterms:created>
  <dcterms:modified xsi:type="dcterms:W3CDTF">2018-11-16T11:44:42Z</dcterms:modified>
</cp:coreProperties>
</file>